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67" r:id="rId5"/>
    <p:sldId id="259" r:id="rId6"/>
    <p:sldId id="260" r:id="rId7"/>
    <p:sldId id="278" r:id="rId8"/>
    <p:sldId id="297" r:id="rId9"/>
    <p:sldId id="298" r:id="rId10"/>
    <p:sldId id="291" r:id="rId11"/>
    <p:sldId id="279" r:id="rId12"/>
    <p:sldId id="280" r:id="rId13"/>
    <p:sldId id="292" r:id="rId14"/>
    <p:sldId id="261" r:id="rId15"/>
    <p:sldId id="262" r:id="rId16"/>
    <p:sldId id="264" r:id="rId17"/>
    <p:sldId id="265" r:id="rId18"/>
    <p:sldId id="266" r:id="rId19"/>
    <p:sldId id="268" r:id="rId20"/>
    <p:sldId id="269" r:id="rId21"/>
    <p:sldId id="270" r:id="rId22"/>
    <p:sldId id="272" r:id="rId23"/>
    <p:sldId id="281" r:id="rId24"/>
    <p:sldId id="274" r:id="rId25"/>
    <p:sldId id="282" r:id="rId26"/>
    <p:sldId id="275" r:id="rId27"/>
    <p:sldId id="276" r:id="rId28"/>
    <p:sldId id="283" r:id="rId29"/>
    <p:sldId id="285" r:id="rId30"/>
    <p:sldId id="27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1" d="100"/>
          <a:sy n="71" d="100"/>
        </p:scale>
        <p:origin x="464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B0D864-CDDD-4DFA-8CCB-468A656E6757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9F0B5C-71C9-471F-AC6E-DC778C100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58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51151-0CFB-B1E9-BB0C-13D7126743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DEA8A-07CD-5729-2367-D8F4D417C2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9C0B9-C45D-F945-014F-4E286E367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D8E39-478B-4A4F-9296-4A3596A0177D}" type="datetime1">
              <a:rPr lang="en-US" smtClean="0"/>
              <a:t>4/8/2023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9A467-D382-67F0-50F3-6F7E4A56C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27AE2-4E66-5F90-0CC0-727C442EF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B760-BE41-44D6-8DD2-56E3EF8FA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95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AC2DA-ACD0-F371-C15E-481377605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3C8360-CB95-E49F-55B5-E8D02970FB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E259E-849F-1430-8E6F-19EE789A5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BFA99-F8C0-4ADE-9289-777DA4AB276A}" type="datetime1">
              <a:rPr lang="en-US" smtClean="0"/>
              <a:t>4/8/2023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D4CD2-A835-4657-1320-805DEF26A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95B42-671B-84DA-3AA8-24DE9B394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B760-BE41-44D6-8DD2-56E3EF8FA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7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F4E352-9C9B-4F60-F9AC-22F741BD47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88F34B-8BC2-69E0-4694-6A24E7B149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373AA-D4F7-2CE8-705A-798944E9E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74A48-83F1-49BA-B956-B779D7A6C5BA}" type="datetime1">
              <a:rPr lang="en-US" smtClean="0"/>
              <a:t>4/8/2023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8F794-5730-9AF1-026C-AF33B7EE3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3A35B-F520-B6DE-CE9F-1C6616EFB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B760-BE41-44D6-8DD2-56E3EF8FA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27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BDBF5-AFDD-1E4A-DA01-29C4F8FB6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11898-89DE-48DD-BF4A-2EC92409A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698DD-3CBE-F45E-F532-D1CAD1F1F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685B5-7C73-474A-ACF6-870ACC0D63FB}" type="datetime1">
              <a:rPr lang="en-US" smtClean="0"/>
              <a:t>4/8/2023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AF275-3685-F6C5-3B30-6283F9020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724FC-3349-E5E8-EA3C-04654354A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B760-BE41-44D6-8DD2-56E3EF8FA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6494C-2736-E28D-2F8C-3C880B713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8DA49A-5735-E673-A713-F6E980B51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B74E7-007E-76DA-5838-777A85469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2FFA3-8387-49FB-9ABA-E99B532BFCBC}" type="datetime1">
              <a:rPr lang="en-US" smtClean="0"/>
              <a:t>4/8/2023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8B7D4E-9622-2877-753B-CB17CA003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15742-7F1C-C5AF-7752-69F9A410B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B760-BE41-44D6-8DD2-56E3EF8FA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798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FDA23-A957-3372-8092-CAF27B47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1A79A-B9E4-689F-B011-BD83C9DAAD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5458FF-86C6-BEDD-C521-3B61453125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6028C5-4A48-EE04-04C1-E4F864E06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9515A-9265-4B59-A454-9D5EEB66911E}" type="datetime1">
              <a:rPr lang="en-US" smtClean="0"/>
              <a:t>4/8/2023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72A4DB-2F51-826D-0B2D-F5942F928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B2C7E8-21A2-B244-D84C-50AE605B0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B760-BE41-44D6-8DD2-56E3EF8FA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295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22242-A9E9-C2DB-8F48-E90058FC9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13CC57-9077-81B4-0ECC-EB75DD011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845DF2-22BD-DA82-A8FD-315ADD33CF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C7BBF-F19E-E399-1322-D1D1C6A506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486697-0E7C-C8C3-69C4-5E3EBF60E8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15AAE4-D153-6664-9F84-55B68C44C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9B2F8-BE95-42F8-8DBB-1C85094C2B82}" type="datetime1">
              <a:rPr lang="en-US" smtClean="0"/>
              <a:t>4/8/2023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FD3800-A0FB-89C8-117D-C5799F183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3470C0-E69C-53CA-F9B8-133F32DFB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B760-BE41-44D6-8DD2-56E3EF8FA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766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BAFC9-072E-F749-271D-251C80BC0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F3F71A-96C4-AC80-B4F8-A7AADD5B1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7D855-5592-4CBD-B8A4-D62940855044}" type="datetime1">
              <a:rPr lang="en-US" smtClean="0"/>
              <a:t>4/8/2023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0B8D27-57B4-DC0E-4BFA-A903DAAF2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85B960-2379-CBA1-0BC0-64CDBC2A7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B760-BE41-44D6-8DD2-56E3EF8FA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806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98F29C-0309-B555-F293-C3FB9408F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6C5B6-BCA5-48A2-BCE6-0713886235E9}" type="datetime1">
              <a:rPr lang="en-US" smtClean="0"/>
              <a:t>4/8/2023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61FF30-0F75-D007-C46C-2AD20E72D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549E5-56AA-F9ED-F202-7F401B268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B760-BE41-44D6-8DD2-56E3EF8FA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063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2677E-C499-9CAB-869E-207DD825F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28525-028A-3EE3-F86F-351B77C08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A35164-B10E-2CC7-0E91-FEA388E8D5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9B5A17-F695-CD85-3E00-6A007D82F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EEBF8-7FA5-4CD9-A4DA-97C4CDE9ACF8}" type="datetime1">
              <a:rPr lang="en-US" smtClean="0"/>
              <a:t>4/8/2023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89E7BB-1A31-3AB7-2FA4-E1B56C11D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A3D6D5-C221-157E-AB30-CF7437F22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B760-BE41-44D6-8DD2-56E3EF8FA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038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7082-D3FC-F0BE-DAFF-2283E5804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1DDA9E-41D1-89C4-9D13-3F37936FA5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FD3938-41F2-ED4D-2DD0-5D4659C067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2746DB-0E94-DAE1-BA73-C49345D06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C0D1C-53E3-4600-984C-D30ED3CB5EE5}" type="datetime1">
              <a:rPr lang="en-US" smtClean="0"/>
              <a:t>4/8/2023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47F23F-59E0-53EB-3285-660BB55B1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2063E1-F3D8-F1FA-8E63-0208E4691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B760-BE41-44D6-8DD2-56E3EF8FA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846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17E2DE-E07A-713D-7D16-762977EFE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DE1A71-754D-2624-4B00-FFA9AE053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D9DFD-F052-2D0D-2575-21293767D5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F0298-990D-4D69-AFA9-BA34CD737CF1}" type="datetime1">
              <a:rPr lang="en-US" smtClean="0"/>
              <a:t>4/8/2023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C6A6D-EA5B-DB1F-7949-4385A8E551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B6874-26FE-AE45-AD2A-A6FF42D19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D3B760-BE41-44D6-8DD2-56E3EF8FA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05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60881-4312-0ED0-2ECF-2E7F81FC62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Vue JS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E8016F-4E10-4C4D-EC43-44BD90C511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5835" y="4367026"/>
            <a:ext cx="9144000" cy="1655762"/>
          </a:xfrm>
        </p:spPr>
        <p:txBody>
          <a:bodyPr/>
          <a:lstStyle/>
          <a:p>
            <a:r>
              <a:rPr lang="en-US" dirty="0"/>
              <a:t>Rehana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39A46-04A3-7936-D9E6-BB754FD43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B760-BE41-44D6-8DD2-56E3EF8FA079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A6618A-DED1-8DF0-08CA-716282A6F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524" y="2268598"/>
            <a:ext cx="1968717" cy="172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10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552D9-2CA2-F36C-7BE3-7C1B0E268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93B9C-4075-1A43-53AE-0526B3851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Events are used to respond to an action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If we want to handle a click-on-a-button element then we should add the following code to our Vue template:</a:t>
            </a:r>
          </a:p>
          <a:p>
            <a:endParaRPr lang="en-US" dirty="0">
              <a:solidFill>
                <a:srgbClr val="333333"/>
              </a:solidFill>
              <a:latin typeface="inter-regular"/>
            </a:endParaRPr>
          </a:p>
          <a:p>
            <a:endParaRPr lang="en-US" dirty="0">
              <a:solidFill>
                <a:srgbClr val="333333"/>
              </a:solidFill>
              <a:latin typeface="inter-regular"/>
            </a:endParaRP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inter-regular"/>
            </a:endParaRPr>
          </a:p>
          <a:p>
            <a:endParaRPr lang="en-US" dirty="0">
              <a:solidFill>
                <a:srgbClr val="333333"/>
              </a:solidFill>
              <a:latin typeface="inter-regular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E13C5-8655-DE63-6055-A19B3D8DE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B760-BE41-44D6-8DD2-56E3EF8FA079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D4D03B-0162-E5BE-A1DA-27DB6B070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283" y="3481321"/>
            <a:ext cx="6604728" cy="6901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97CFDF-A2D8-4F4A-77E9-8EEC6EBCC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284" y="4583953"/>
            <a:ext cx="6604727" cy="62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741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4" name="Rectangle 1053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D736CA-6C76-D73F-9BF4-56E4F5E50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4100"/>
              <a:t>Component Lifecycle Hooks</a:t>
            </a:r>
          </a:p>
        </p:txBody>
      </p:sp>
      <p:sp>
        <p:nvSpPr>
          <p:cNvPr id="1056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9CABE-5B4F-694A-935E-20AA31246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1728" y="189628"/>
            <a:ext cx="6894576" cy="1995245"/>
          </a:xfrm>
        </p:spPr>
        <p:txBody>
          <a:bodyPr anchor="ctr">
            <a:normAutofit lnSpcReduction="10000"/>
          </a:bodyPr>
          <a:lstStyle/>
          <a:p>
            <a:endParaRPr lang="en-US" sz="1200" dirty="0"/>
          </a:p>
          <a:p>
            <a:r>
              <a:rPr lang="en-US" sz="2000" dirty="0"/>
              <a:t>A Vue component can go through four phases.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Creation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Mounting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Updating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Unmounting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F2C9CC-5225-2E11-618D-DC1083D17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2291736"/>
            <a:ext cx="10917936" cy="395775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20CB6-0339-A121-0539-5D6A3A586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DD3B760-BE41-44D6-8DD2-56E3EF8FA079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179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CB135-21DC-0572-1529-FBBB9731A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B760-BE41-44D6-8DD2-56E3EF8FA079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2" descr="Component lifecycle diagram">
            <a:extLst>
              <a:ext uri="{FF2B5EF4-FFF2-40B4-BE49-F238E27FC236}">
                <a16:creationId xmlns:a16="http://schemas.microsoft.com/office/drawing/2014/main" id="{2694BB13-1041-BF04-6AEB-A5492CA33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49686" y="0"/>
            <a:ext cx="6492628" cy="678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1651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6552D9-2CA2-F36C-7BE3-7C1B0E268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4800"/>
              <a:t>Watchers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93B9C-4075-1A43-53AE-0526B3851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2543" y="471187"/>
            <a:ext cx="6894576" cy="1463040"/>
          </a:xfrm>
        </p:spPr>
        <p:txBody>
          <a:bodyPr anchor="ctr">
            <a:normAutofit/>
          </a:bodyPr>
          <a:lstStyle/>
          <a:p>
            <a:r>
              <a:rPr lang="en-US" sz="2200" dirty="0"/>
              <a:t>Allows to watch any data or computed property and execute some code in response to changes in the value.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001A10-6AB0-5BFA-DFBD-1748FC9DD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2405414"/>
            <a:ext cx="10700213" cy="360292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E13C5-8655-DE63-6055-A19B3D8DE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DD3B760-BE41-44D6-8DD2-56E3EF8FA079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301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736CA-6C76-D73F-9BF4-56E4F5E50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9CABE-5B4F-694A-935E-20AA31246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Prerequisites:</a:t>
            </a:r>
          </a:p>
          <a:p>
            <a:pPr lvl="1"/>
            <a:r>
              <a:rPr lang="en-US" dirty="0"/>
              <a:t>Knowledge of the command line</a:t>
            </a:r>
          </a:p>
          <a:p>
            <a:pPr lvl="1"/>
            <a:r>
              <a:rPr lang="en-US" dirty="0"/>
              <a:t>Install Node.js version 16.0 or higher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BED3A-6F00-159E-4E1D-BCE5D0B43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B760-BE41-44D6-8DD2-56E3EF8FA07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841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736CA-6C76-D73F-9BF4-56E4F5E50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9CABE-5B4F-694A-935E-20AA31246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42B8F1-653C-4379-7071-255606DC5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90" y="103350"/>
            <a:ext cx="11977420" cy="66513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7F22E1-56F5-D332-BCE5-7BD6955D8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B760-BE41-44D6-8DD2-56E3EF8FA07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093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736CA-6C76-D73F-9BF4-56E4F5E50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9CABE-5B4F-694A-935E-20AA31246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4E58AE-68CA-A37A-1254-03EA703A6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099852" cy="67707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33B2C-3241-0FD3-0C02-43A8287A5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B760-BE41-44D6-8DD2-56E3EF8FA07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91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736CA-6C76-D73F-9BF4-56E4F5E50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9CABE-5B4F-694A-935E-20AA31246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3C97A-3EBD-74D8-DA04-14EA71DA7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21" y="191386"/>
            <a:ext cx="11876567" cy="65496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5432E1-1439-C130-2AC6-854ABFEB4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B760-BE41-44D6-8DD2-56E3EF8FA07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90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736CA-6C76-D73F-9BF4-56E4F5E50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9CABE-5B4F-694A-935E-20AA31246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8A4F05-B7FB-22B0-889C-9C7A1242E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6" y="202019"/>
            <a:ext cx="11929730" cy="64114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558D7-641F-3FBC-1107-277F452B5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B760-BE41-44D6-8DD2-56E3EF8FA07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59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736CA-6C76-D73F-9BF4-56E4F5E50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9CABE-5B4F-694A-935E-20AA31246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43B2CB-B54F-566D-3F34-6DCDBB0C2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0" y="124519"/>
            <a:ext cx="11993525" cy="660896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3CCC0-F449-FB64-F0D3-9D0024CED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B760-BE41-44D6-8DD2-56E3EF8FA07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817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736CA-6C76-D73F-9BF4-56E4F5E50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9CABE-5B4F-694A-935E-20AA31246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800" i="0" dirty="0">
                <a:effectLst/>
                <a:latin typeface="Arial" panose="020B0604020202020204" pitchFamily="34" charset="0"/>
              </a:rPr>
              <a:t>Introduction  </a:t>
            </a:r>
          </a:p>
          <a:p>
            <a:r>
              <a:rPr lang="en-US" sz="1800" i="0" dirty="0">
                <a:effectLst/>
                <a:latin typeface="Arial" panose="020B0604020202020204" pitchFamily="34" charset="0"/>
              </a:rPr>
              <a:t>History </a:t>
            </a:r>
          </a:p>
          <a:p>
            <a:r>
              <a:rPr lang="en-US" sz="1800" i="0" dirty="0">
                <a:effectLst/>
                <a:latin typeface="Arial" panose="020B0604020202020204" pitchFamily="34" charset="0"/>
              </a:rPr>
              <a:t>Vue </a:t>
            </a:r>
            <a:r>
              <a:rPr lang="en-US" sz="1800" i="0" dirty="0" err="1">
                <a:effectLst/>
                <a:latin typeface="Arial" panose="020B0604020202020204" pitchFamily="34" charset="0"/>
              </a:rPr>
              <a:t>Js</a:t>
            </a:r>
            <a:r>
              <a:rPr lang="en-US" sz="1800" i="0" dirty="0">
                <a:effectLst/>
                <a:latin typeface="Arial" panose="020B0604020202020204" pitchFamily="34" charset="0"/>
              </a:rPr>
              <a:t> vs Angular  </a:t>
            </a:r>
          </a:p>
          <a:p>
            <a:r>
              <a:rPr lang="en-US" sz="1800" i="0" dirty="0">
                <a:effectLst/>
                <a:latin typeface="Arial" panose="020B0604020202020204" pitchFamily="34" charset="0"/>
              </a:rPr>
              <a:t>DOM  </a:t>
            </a:r>
          </a:p>
          <a:p>
            <a:r>
              <a:rPr lang="en-US" sz="1800" i="0" dirty="0">
                <a:effectLst/>
                <a:latin typeface="Arial" panose="020B0604020202020204" pitchFamily="34" charset="0"/>
              </a:rPr>
              <a:t>Component   </a:t>
            </a:r>
          </a:p>
          <a:p>
            <a:r>
              <a:rPr lang="en-US" sz="1800" i="0" dirty="0">
                <a:effectLst/>
                <a:latin typeface="Arial" panose="020B0604020202020204" pitchFamily="34" charset="0"/>
              </a:rPr>
              <a:t>Template </a:t>
            </a:r>
          </a:p>
          <a:p>
            <a:r>
              <a:rPr lang="en-US" sz="1800" dirty="0">
                <a:latin typeface="Arial" panose="020B0604020202020204" pitchFamily="34" charset="0"/>
              </a:rPr>
              <a:t>Class and Style binding</a:t>
            </a:r>
            <a:endParaRPr lang="en-US" sz="1800" i="0" dirty="0">
              <a:effectLst/>
              <a:latin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</a:rPr>
              <a:t>E</a:t>
            </a:r>
            <a:r>
              <a:rPr lang="en-US" sz="1800" i="0" dirty="0">
                <a:effectLst/>
                <a:latin typeface="Arial" panose="020B0604020202020204" pitchFamily="34" charset="0"/>
              </a:rPr>
              <a:t>vent handling, </a:t>
            </a:r>
          </a:p>
          <a:p>
            <a:r>
              <a:rPr lang="en-US" sz="1800" i="0" dirty="0">
                <a:effectLst/>
                <a:latin typeface="Arial" panose="020B0604020202020204" pitchFamily="34" charset="0"/>
              </a:rPr>
              <a:t>Lifecycle Methods  </a:t>
            </a:r>
          </a:p>
          <a:p>
            <a:r>
              <a:rPr lang="en-US" sz="1800" i="0" dirty="0">
                <a:effectLst/>
                <a:latin typeface="Arial" panose="020B0604020202020204" pitchFamily="34" charset="0"/>
              </a:rPr>
              <a:t>Watchers </a:t>
            </a:r>
          </a:p>
          <a:p>
            <a:r>
              <a:rPr lang="en-US" sz="1800" i="0" dirty="0">
                <a:effectLst/>
                <a:latin typeface="Arial" panose="020B0604020202020204" pitchFamily="34" charset="0"/>
              </a:rPr>
              <a:t>Setup</a:t>
            </a:r>
          </a:p>
          <a:p>
            <a:r>
              <a:rPr lang="en-US" sz="1800" dirty="0">
                <a:latin typeface="Arial" panose="020B0604020202020204" pitchFamily="34" charset="0"/>
              </a:rPr>
              <a:t>Demo</a:t>
            </a:r>
            <a:endParaRPr lang="en-US" sz="180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BD2909-6AF4-2120-85F0-1E0F75B1D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B760-BE41-44D6-8DD2-56E3EF8FA0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546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736CA-6C76-D73F-9BF4-56E4F5E50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9CABE-5B4F-694A-935E-20AA31246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94F0F-EF6A-961D-51D2-B2AC77580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8" y="180753"/>
            <a:ext cx="11865935" cy="649649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67DBA-46E4-08D5-B2A1-4DB9BBFE3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B760-BE41-44D6-8DD2-56E3EF8FA07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82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736CA-6C76-D73F-9BF4-56E4F5E50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9CABE-5B4F-694A-935E-20AA31246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D6E441-3DB0-2665-7B78-40CB99CB3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325"/>
            <a:ext cx="12078586" cy="668787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5EB50-415A-8300-27DF-1381BD5EC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B760-BE41-44D6-8DD2-56E3EF8FA07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736CA-6C76-D73F-9BF4-56E4F5E50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9CABE-5B4F-694A-935E-20AA31246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8F7704-1CAC-8E5F-5EF1-116F037ED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67" y="0"/>
            <a:ext cx="11799065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86B06-1A0E-EE13-9611-CF355E3E0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B760-BE41-44D6-8DD2-56E3EF8FA07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210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1537F-933C-AD93-4EFA-D252C6DCD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01357-74C6-64D9-A16A-889448F28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5310BA-B307-CE79-F021-A016A2421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1949792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18630-7602-8778-BED2-ABFA789BB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B760-BE41-44D6-8DD2-56E3EF8FA07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693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736CA-6C76-D73F-9BF4-56E4F5E50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9CABE-5B4F-694A-935E-20AA31246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076061-E64A-195E-29AA-342054E5C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9FABE-1E40-ABB5-69D4-BE145CEE5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B760-BE41-44D6-8DD2-56E3EF8FA07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68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736CA-6C76-D73F-9BF4-56E4F5E50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9CABE-5B4F-694A-935E-20AA31246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A24051-CAD9-2D1F-56D0-B6ED037A0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489AD-F86B-A2F9-7DF9-AE38A1B4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B760-BE41-44D6-8DD2-56E3EF8FA07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324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736CA-6C76-D73F-9BF4-56E4F5E50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9CABE-5B4F-694A-935E-20AA31246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B3BF3-1694-759C-20D7-5BC9270E4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1" y="3856"/>
            <a:ext cx="12129837" cy="685028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9AE0B-14FB-8100-522E-DA0CC466D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B760-BE41-44D6-8DD2-56E3EF8FA07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96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736CA-6C76-D73F-9BF4-56E4F5E50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9CABE-5B4F-694A-935E-20AA31246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ACDD80-E34E-BB47-B2FB-F85619CE8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46" y="0"/>
            <a:ext cx="12014107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4E369-890E-5247-04D1-EEC5DA43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B760-BE41-44D6-8DD2-56E3EF8FA07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233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736CA-6C76-D73F-9BF4-56E4F5E50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9CABE-5B4F-694A-935E-20AA31246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5F5ED1-1AC5-D90E-A05A-1C8D09D95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82" y="0"/>
            <a:ext cx="11944036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14C30-7441-CA25-44DA-535AFC6C3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B760-BE41-44D6-8DD2-56E3EF8FA07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69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736CA-6C76-D73F-9BF4-56E4F5E50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9CABE-5B4F-694A-935E-20AA31246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A6357-9DD4-4544-36C9-ADC8D7FE4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B760-BE41-44D6-8DD2-56E3EF8FA079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04D169-DE6C-8268-68DC-3CF71D3FB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55" y="0"/>
            <a:ext cx="116622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887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736CA-6C76-D73F-9BF4-56E4F5E50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367" y="365125"/>
            <a:ext cx="10515600" cy="132556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9CABE-5B4F-694A-935E-20AA31246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384" y="1690688"/>
            <a:ext cx="11739231" cy="5336990"/>
          </a:xfrm>
        </p:spPr>
        <p:txBody>
          <a:bodyPr>
            <a:normAutofit/>
          </a:bodyPr>
          <a:lstStyle/>
          <a:p>
            <a:r>
              <a:rPr lang="en-US" dirty="0"/>
              <a:t>An Open-source progressive JavaScript framework </a:t>
            </a:r>
          </a:p>
          <a:p>
            <a:r>
              <a:rPr lang="en-US" dirty="0"/>
              <a:t>Used to develop interactive web user interfaces and single-page applications. </a:t>
            </a:r>
            <a:endParaRPr lang="en-US" dirty="0">
              <a:solidFill>
                <a:srgbClr val="333333"/>
              </a:solidFill>
              <a:ea typeface="Calibri" panose="020F0502020204030204" pitchFamily="34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inter-regular"/>
              </a:rPr>
              <a:t>Designed 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for frontend development, so it has to deal with a lot of  HTML, JavaScript and CSS files.  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Vue.js facilitates users to extend HTML with HTML attributes called directives.  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Vue.js provides built-in directives and a lot of user-defined directives to enhance functionality to HTML applications.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7C474-E0AE-C4CE-6A5B-58E136B85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B760-BE41-44D6-8DD2-56E3EF8FA0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27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736CA-6C76-D73F-9BF4-56E4F5E50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871" y="2331385"/>
            <a:ext cx="3346823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accent5">
                    <a:lumMod val="75000"/>
                  </a:schemeClr>
                </a:solidFill>
              </a:rPr>
              <a:t>Thank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2C0680-F459-4DB8-7DBF-15EB66D58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B760-BE41-44D6-8DD2-56E3EF8FA07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40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B38316-0A21-BA47-9B54-7CEF0E590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4800"/>
              <a:t>History</a:t>
            </a:r>
            <a:br>
              <a:rPr lang="en-US" sz="4800"/>
            </a:br>
            <a:endParaRPr lang="en-US" sz="4800"/>
          </a:p>
        </p:txBody>
      </p:sp>
      <p:sp>
        <p:nvSpPr>
          <p:cNvPr id="70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40D648F-3973-3750-48F3-304C92E68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Created by Evan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0" i="0">
                <a:effectLst/>
                <a:latin typeface="inter-regular"/>
              </a:rPr>
              <a:t>extracted some parts of AngularJS and built something lightweight JavaScript framework later released as Vue.js.</a:t>
            </a:r>
            <a:endParaRPr lang="en-US" sz="2200"/>
          </a:p>
          <a:p>
            <a:pPr marL="0" indent="0">
              <a:buNone/>
            </a:pPr>
            <a:endParaRPr lang="en-US" sz="2200"/>
          </a:p>
        </p:txBody>
      </p:sp>
      <p:graphicFrame>
        <p:nvGraphicFramePr>
          <p:cNvPr id="14" name="Content Placeholder 6">
            <a:extLst>
              <a:ext uri="{FF2B5EF4-FFF2-40B4-BE49-F238E27FC236}">
                <a16:creationId xmlns:a16="http://schemas.microsoft.com/office/drawing/2014/main" id="{AC1A702E-36ED-8D6C-C069-597B7FDFBC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7370325"/>
              </p:ext>
            </p:extLst>
          </p:nvPr>
        </p:nvGraphicFramePr>
        <p:xfrm>
          <a:off x="2010953" y="2290936"/>
          <a:ext cx="8157903" cy="3959357"/>
        </p:xfrm>
        <a:graphic>
          <a:graphicData uri="http://schemas.openxmlformats.org/drawingml/2006/table">
            <a:tbl>
              <a:tblPr firstRow="1" bandRow="1"/>
              <a:tblGrid>
                <a:gridCol w="1570607">
                  <a:extLst>
                    <a:ext uri="{9D8B030D-6E8A-4147-A177-3AD203B41FA5}">
                      <a16:colId xmlns:a16="http://schemas.microsoft.com/office/drawing/2014/main" val="3716578888"/>
                    </a:ext>
                  </a:extLst>
                </a:gridCol>
                <a:gridCol w="2340948">
                  <a:extLst>
                    <a:ext uri="{9D8B030D-6E8A-4147-A177-3AD203B41FA5}">
                      <a16:colId xmlns:a16="http://schemas.microsoft.com/office/drawing/2014/main" val="1988222058"/>
                    </a:ext>
                  </a:extLst>
                </a:gridCol>
                <a:gridCol w="4246348">
                  <a:extLst>
                    <a:ext uri="{9D8B030D-6E8A-4147-A177-3AD203B41FA5}">
                      <a16:colId xmlns:a16="http://schemas.microsoft.com/office/drawing/2014/main" val="261543734"/>
                    </a:ext>
                  </a:extLst>
                </a:gridCol>
              </a:tblGrid>
              <a:tr h="261077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Version</a:t>
                      </a:r>
                    </a:p>
                  </a:txBody>
                  <a:tcPr marL="21789" marR="21789" marT="21789" marB="21789">
                    <a:lnL w="4233" cap="flat" cmpd="sng" algn="ctr">
                      <a:solidFill>
                        <a:srgbClr val="703F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703F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703F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Release date</a:t>
                      </a:r>
                    </a:p>
                  </a:txBody>
                  <a:tcPr marL="21789" marR="21789" marT="21789" marB="21789">
                    <a:lnL w="4233" cap="flat" cmpd="sng" algn="ctr">
                      <a:solidFill>
                        <a:srgbClr val="703F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703F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703F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Title of the version</a:t>
                      </a:r>
                    </a:p>
                  </a:txBody>
                  <a:tcPr marL="21789" marR="21789" marT="21789" marB="21789">
                    <a:lnL w="4233" cap="flat" cmpd="sng" algn="ctr">
                      <a:solidFill>
                        <a:srgbClr val="703F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703F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703F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837401"/>
                  </a:ext>
                </a:extLst>
              </a:tr>
              <a:tr h="246552">
                <a:tc>
                  <a:txBody>
                    <a:bodyPr/>
                    <a:lstStyle/>
                    <a:p>
                      <a:pPr algn="just" fontAlgn="t"/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0.6</a:t>
                      </a:r>
                    </a:p>
                  </a:txBody>
                  <a:tcPr marL="14527" marR="14527" marT="14527" marB="14527">
                    <a:lnL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Dec 8, 2013</a:t>
                      </a:r>
                    </a:p>
                  </a:txBody>
                  <a:tcPr marL="14527" marR="14527" marT="14527" marB="14527">
                    <a:lnL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N/A</a:t>
                      </a:r>
                    </a:p>
                  </a:txBody>
                  <a:tcPr marL="14527" marR="14527" marT="14527" marB="14527">
                    <a:lnL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530647"/>
                  </a:ext>
                </a:extLst>
              </a:tr>
              <a:tr h="246552">
                <a:tc>
                  <a:txBody>
                    <a:bodyPr/>
                    <a:lstStyle/>
                    <a:p>
                      <a:pPr algn="just" fontAlgn="t"/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0.7</a:t>
                      </a:r>
                    </a:p>
                  </a:txBody>
                  <a:tcPr marL="14527" marR="14527" marT="14527" marB="14527">
                    <a:lnL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Dec 24, 2013</a:t>
                      </a:r>
                    </a:p>
                  </a:txBody>
                  <a:tcPr marL="14527" marR="14527" marT="14527" marB="14527">
                    <a:lnL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N/A</a:t>
                      </a:r>
                    </a:p>
                  </a:txBody>
                  <a:tcPr marL="14527" marR="14527" marT="14527" marB="14527">
                    <a:lnL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661181"/>
                  </a:ext>
                </a:extLst>
              </a:tr>
              <a:tr h="246552">
                <a:tc>
                  <a:txBody>
                    <a:bodyPr/>
                    <a:lstStyle/>
                    <a:p>
                      <a:pPr algn="just" fontAlgn="t"/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0.8</a:t>
                      </a:r>
                    </a:p>
                  </a:txBody>
                  <a:tcPr marL="14527" marR="14527" marT="14527" marB="14527">
                    <a:lnL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Jan 27, 2014</a:t>
                      </a:r>
                    </a:p>
                  </a:txBody>
                  <a:tcPr marL="14527" marR="14527" marT="14527" marB="14527">
                    <a:lnL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N/A</a:t>
                      </a:r>
                    </a:p>
                  </a:txBody>
                  <a:tcPr marL="14527" marR="14527" marT="14527" marB="14527">
                    <a:lnL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048649"/>
                  </a:ext>
                </a:extLst>
              </a:tr>
              <a:tr h="246552">
                <a:tc>
                  <a:txBody>
                    <a:bodyPr/>
                    <a:lstStyle/>
                    <a:p>
                      <a:pPr algn="just" fontAlgn="t"/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0.9</a:t>
                      </a:r>
                    </a:p>
                  </a:txBody>
                  <a:tcPr marL="14527" marR="14527" marT="14527" marB="14527">
                    <a:lnL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Feb 25, 2014</a:t>
                      </a:r>
                    </a:p>
                  </a:txBody>
                  <a:tcPr marL="14527" marR="14527" marT="14527" marB="14527">
                    <a:lnL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Animatrix</a:t>
                      </a:r>
                    </a:p>
                  </a:txBody>
                  <a:tcPr marL="14527" marR="14527" marT="14527" marB="14527">
                    <a:lnL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681301"/>
                  </a:ext>
                </a:extLst>
              </a:tr>
              <a:tr h="246552">
                <a:tc>
                  <a:txBody>
                    <a:bodyPr/>
                    <a:lstStyle/>
                    <a:p>
                      <a:pPr algn="just" fontAlgn="t"/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0.10</a:t>
                      </a:r>
                    </a:p>
                  </a:txBody>
                  <a:tcPr marL="14527" marR="14527" marT="14527" marB="14527">
                    <a:lnL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Mar 23, 2014</a:t>
                      </a:r>
                    </a:p>
                  </a:txBody>
                  <a:tcPr marL="14527" marR="14527" marT="14527" marB="14527">
                    <a:lnL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Blade Runner</a:t>
                      </a:r>
                    </a:p>
                  </a:txBody>
                  <a:tcPr marL="14527" marR="14527" marT="14527" marB="14527">
                    <a:lnL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247354"/>
                  </a:ext>
                </a:extLst>
              </a:tr>
              <a:tr h="246552">
                <a:tc>
                  <a:txBody>
                    <a:bodyPr/>
                    <a:lstStyle/>
                    <a:p>
                      <a:pPr algn="just" fontAlgn="t"/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0.11</a:t>
                      </a:r>
                    </a:p>
                  </a:txBody>
                  <a:tcPr marL="14527" marR="14527" marT="14527" marB="14527">
                    <a:lnL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Nov 7, 2014</a:t>
                      </a:r>
                    </a:p>
                  </a:txBody>
                  <a:tcPr marL="14527" marR="14527" marT="14527" marB="14527">
                    <a:lnL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Cowboy Bebop</a:t>
                      </a:r>
                    </a:p>
                  </a:txBody>
                  <a:tcPr marL="14527" marR="14527" marT="14527" marB="14527">
                    <a:lnL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708450"/>
                  </a:ext>
                </a:extLst>
              </a:tr>
              <a:tr h="246552">
                <a:tc>
                  <a:txBody>
                    <a:bodyPr/>
                    <a:lstStyle/>
                    <a:p>
                      <a:pPr algn="just" fontAlgn="t"/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0.12</a:t>
                      </a:r>
                    </a:p>
                  </a:txBody>
                  <a:tcPr marL="14527" marR="14527" marT="14527" marB="14527">
                    <a:lnL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Jun 12, 2015</a:t>
                      </a:r>
                    </a:p>
                  </a:txBody>
                  <a:tcPr marL="14527" marR="14527" marT="14527" marB="14527">
                    <a:lnL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Dragon Ball</a:t>
                      </a:r>
                    </a:p>
                  </a:txBody>
                  <a:tcPr marL="14527" marR="14527" marT="14527" marB="14527">
                    <a:lnL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679882"/>
                  </a:ext>
                </a:extLst>
              </a:tr>
              <a:tr h="246552">
                <a:tc>
                  <a:txBody>
                    <a:bodyPr/>
                    <a:lstStyle/>
                    <a:p>
                      <a:pPr algn="just" fontAlgn="t"/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1.0</a:t>
                      </a:r>
                    </a:p>
                  </a:txBody>
                  <a:tcPr marL="14527" marR="14527" marT="14527" marB="14527">
                    <a:lnL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Oct 27, 2015</a:t>
                      </a:r>
                    </a:p>
                  </a:txBody>
                  <a:tcPr marL="14527" marR="14527" marT="14527" marB="14527">
                    <a:lnL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Evangelion</a:t>
                      </a:r>
                    </a:p>
                  </a:txBody>
                  <a:tcPr marL="14527" marR="14527" marT="14527" marB="14527">
                    <a:lnL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9121490"/>
                  </a:ext>
                </a:extLst>
              </a:tr>
              <a:tr h="246552">
                <a:tc>
                  <a:txBody>
                    <a:bodyPr/>
                    <a:lstStyle/>
                    <a:p>
                      <a:pPr algn="just" fontAlgn="t"/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2.0</a:t>
                      </a:r>
                    </a:p>
                  </a:txBody>
                  <a:tcPr marL="14527" marR="14527" marT="14527" marB="14527">
                    <a:lnL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Sep 30,2016</a:t>
                      </a:r>
                    </a:p>
                  </a:txBody>
                  <a:tcPr marL="14527" marR="14527" marT="14527" marB="14527">
                    <a:lnL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Ghost in the Shell</a:t>
                      </a:r>
                    </a:p>
                  </a:txBody>
                  <a:tcPr marL="14527" marR="14527" marT="14527" marB="14527">
                    <a:lnL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674883"/>
                  </a:ext>
                </a:extLst>
              </a:tr>
              <a:tr h="246552">
                <a:tc>
                  <a:txBody>
                    <a:bodyPr/>
                    <a:lstStyle/>
                    <a:p>
                      <a:pPr algn="just" fontAlgn="t"/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2.1</a:t>
                      </a:r>
                    </a:p>
                  </a:txBody>
                  <a:tcPr marL="14527" marR="14527" marT="14527" marB="14527">
                    <a:lnL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Nov 22, 2016</a:t>
                      </a:r>
                    </a:p>
                  </a:txBody>
                  <a:tcPr marL="14527" marR="14527" marT="14527" marB="14527">
                    <a:lnL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Hunter X Hunter</a:t>
                      </a:r>
                    </a:p>
                  </a:txBody>
                  <a:tcPr marL="14527" marR="14527" marT="14527" marB="14527">
                    <a:lnL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25747"/>
                  </a:ext>
                </a:extLst>
              </a:tr>
              <a:tr h="246552">
                <a:tc>
                  <a:txBody>
                    <a:bodyPr/>
                    <a:lstStyle/>
                    <a:p>
                      <a:pPr algn="just" fontAlgn="t"/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2.2</a:t>
                      </a:r>
                    </a:p>
                  </a:txBody>
                  <a:tcPr marL="14527" marR="14527" marT="14527" marB="14527">
                    <a:lnL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Feb 26, 2017</a:t>
                      </a:r>
                    </a:p>
                  </a:txBody>
                  <a:tcPr marL="14527" marR="14527" marT="14527" marB="14527">
                    <a:lnL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Initial D</a:t>
                      </a:r>
                    </a:p>
                  </a:txBody>
                  <a:tcPr marL="14527" marR="14527" marT="14527" marB="14527">
                    <a:lnL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761520"/>
                  </a:ext>
                </a:extLst>
              </a:tr>
              <a:tr h="246552">
                <a:tc>
                  <a:txBody>
                    <a:bodyPr/>
                    <a:lstStyle/>
                    <a:p>
                      <a:pPr algn="just" fontAlgn="t"/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2.3</a:t>
                      </a:r>
                    </a:p>
                  </a:txBody>
                  <a:tcPr marL="14527" marR="14527" marT="14527" marB="14527">
                    <a:lnL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Apr 27, 2017</a:t>
                      </a:r>
                    </a:p>
                  </a:txBody>
                  <a:tcPr marL="14527" marR="14527" marT="14527" marB="14527">
                    <a:lnL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JoJo's Bizarre Adventure</a:t>
                      </a:r>
                    </a:p>
                  </a:txBody>
                  <a:tcPr marL="14527" marR="14527" marT="14527" marB="14527">
                    <a:lnL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852542"/>
                  </a:ext>
                </a:extLst>
              </a:tr>
              <a:tr h="246552">
                <a:tc>
                  <a:txBody>
                    <a:bodyPr/>
                    <a:lstStyle/>
                    <a:p>
                      <a:pPr algn="just" fontAlgn="t"/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2.4</a:t>
                      </a:r>
                    </a:p>
                  </a:txBody>
                  <a:tcPr marL="14527" marR="14527" marT="14527" marB="14527">
                    <a:lnL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Jul 13, 2017</a:t>
                      </a:r>
                    </a:p>
                  </a:txBody>
                  <a:tcPr marL="14527" marR="14527" marT="14527" marB="14527">
                    <a:lnL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Kill la Kill</a:t>
                      </a:r>
                    </a:p>
                  </a:txBody>
                  <a:tcPr marL="14527" marR="14527" marT="14527" marB="14527">
                    <a:lnL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080997"/>
                  </a:ext>
                </a:extLst>
              </a:tr>
              <a:tr h="246552">
                <a:tc>
                  <a:txBody>
                    <a:bodyPr/>
                    <a:lstStyle/>
                    <a:p>
                      <a:pPr algn="just" fontAlgn="t"/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2.5</a:t>
                      </a:r>
                    </a:p>
                  </a:txBody>
                  <a:tcPr marL="14527" marR="14527" marT="14527" marB="14527">
                    <a:lnL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Oct 13, 2017</a:t>
                      </a:r>
                    </a:p>
                  </a:txBody>
                  <a:tcPr marL="14527" marR="14527" marT="14527" marB="14527">
                    <a:lnL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Level E</a:t>
                      </a:r>
                    </a:p>
                  </a:txBody>
                  <a:tcPr marL="14527" marR="14527" marT="14527" marB="14527">
                    <a:lnL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3379790"/>
                  </a:ext>
                </a:extLst>
              </a:tr>
              <a:tr h="246552">
                <a:tc>
                  <a:txBody>
                    <a:bodyPr/>
                    <a:lstStyle/>
                    <a:p>
                      <a:pPr algn="just" fontAlgn="t"/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2.6</a:t>
                      </a:r>
                    </a:p>
                  </a:txBody>
                  <a:tcPr marL="14527" marR="14527" marT="14527" marB="14527">
                    <a:lnL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Feb 4, 2019</a:t>
                      </a:r>
                    </a:p>
                  </a:txBody>
                  <a:tcPr marL="14527" marR="14527" marT="14527" marB="14527">
                    <a:lnL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2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Sword Art Onlin: Alicization</a:t>
                      </a:r>
                    </a:p>
                  </a:txBody>
                  <a:tcPr marL="14527" marR="14527" marT="14527" marB="14527">
                    <a:lnL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813658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9E06BD-A983-11B8-64A6-D2F07BBA4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B760-BE41-44D6-8DD2-56E3EF8FA0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774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736CA-6C76-D73F-9BF4-56E4F5E50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Vue.js Vs Angular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9CABE-5B4F-694A-935E-20AA31246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Angular is a web application framework, and Vue is a Progressive framework</a:t>
            </a: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Angular JS is opinionated, which means there is a certain way application should be structured, whereas Vue JS is modular and flexible.</a:t>
            </a:r>
            <a:endParaRPr lang="en-US" dirty="0"/>
          </a:p>
          <a:p>
            <a:r>
              <a:rPr lang="en-US" dirty="0"/>
              <a:t>Vue uses JavaScript, whereas Angular uses TypeScript</a:t>
            </a:r>
          </a:p>
          <a:p>
            <a:r>
              <a:rPr lang="en-US" dirty="0"/>
              <a:t>Vue is easy to learn comparable to Angular</a:t>
            </a:r>
          </a:p>
          <a:p>
            <a:r>
              <a:rPr lang="en-US" dirty="0"/>
              <a:t>Angular is useful for a large application, whereas Vue is indicated for a small team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0FDE0-E1A7-0946-00B0-C1FD84656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B760-BE41-44D6-8DD2-56E3EF8FA0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882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736CA-6C76-D73F-9BF4-56E4F5E50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9CABE-5B4F-694A-935E-20AA31246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859" y="1825624"/>
            <a:ext cx="11128188" cy="4856069"/>
          </a:xfrm>
        </p:spPr>
        <p:txBody>
          <a:bodyPr/>
          <a:lstStyle/>
          <a:p>
            <a:pPr algn="just"/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Vue.js uses virtual DOM like other existing frameworks such as ReactJS, Ember, etc. </a:t>
            </a:r>
          </a:p>
          <a:p>
            <a:pPr algn="just"/>
            <a:r>
              <a:rPr lang="en-US" b="0" i="0" dirty="0">
                <a:solidFill>
                  <a:srgbClr val="213547"/>
                </a:solidFill>
                <a:effectLst/>
                <a:latin typeface="Inter var experimental"/>
              </a:rPr>
              <a:t>The virtual DOM (VDOM) is a programming concept where an ideal, or “virtual”, representation of a UI is kept in memory and synced with the “real” DOM. </a:t>
            </a:r>
          </a:p>
          <a:p>
            <a:pPr algn="just"/>
            <a:r>
              <a:rPr lang="en-US" b="0" i="0" dirty="0">
                <a:solidFill>
                  <a:srgbClr val="213547"/>
                </a:solidFill>
                <a:effectLst/>
                <a:latin typeface="Inter var experimental"/>
              </a:rPr>
              <a:t>The concept was pioneered by React and has been adapted in many other frameworks with different implementations, including Vue.</a:t>
            </a:r>
            <a:endParaRPr lang="en-US" b="0" i="0" dirty="0">
              <a:solidFill>
                <a:srgbClr val="333333"/>
              </a:solidFill>
              <a:effectLst/>
              <a:latin typeface="inter-regular"/>
            </a:endParaRPr>
          </a:p>
          <a:p>
            <a:pPr algn="just"/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Virtual DOM is a lightweight in-memory tree representation of the original HTML DOM and is updated without affecting the initial DOM.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A103F-04F0-4133-46E8-3EE5E2AEE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B760-BE41-44D6-8DD2-56E3EF8FA0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91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D736CA-6C76-D73F-9BF4-56E4F5E50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000" dirty="0"/>
              <a:t>Component 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9CABE-5B4F-694A-935E-20AA31246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395" y="3132888"/>
            <a:ext cx="9053841" cy="3410712"/>
          </a:xfrm>
        </p:spPr>
        <p:txBody>
          <a:bodyPr anchor="t">
            <a:norm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create custom elements that can be reused in HTML.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Components are the reusable Vue.js instances with a name </a:t>
            </a:r>
          </a:p>
          <a:p>
            <a:r>
              <a:rPr lang="en-US" dirty="0">
                <a:solidFill>
                  <a:srgbClr val="333333"/>
                </a:solidFill>
                <a:latin typeface="inter-regular"/>
              </a:rPr>
              <a:t>Syntax: 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0000"/>
                </a:solidFill>
                <a:latin typeface="inter-regular"/>
              </a:rPr>
              <a:t>            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inter-regular"/>
              </a:rPr>
              <a:t> </a:t>
            </a:r>
            <a:r>
              <a:rPr lang="en-US" sz="2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nter-regular"/>
              </a:rPr>
              <a:t> </a:t>
            </a:r>
            <a:r>
              <a:rPr lang="en-US" sz="2000" b="1" i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nter-regular"/>
              </a:rPr>
              <a:t>Vue.component</a:t>
            </a:r>
            <a:r>
              <a:rPr lang="en-US" sz="2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nter-regular"/>
              </a:rPr>
              <a:t>('</a:t>
            </a:r>
            <a:r>
              <a:rPr lang="en-US" sz="2000" b="1" i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nter-regular"/>
              </a:rPr>
              <a:t>nameofthecomponent</a:t>
            </a:r>
            <a:r>
              <a:rPr lang="en-US" sz="2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nter-regular"/>
              </a:rPr>
              <a:t>',{ // options});  </a:t>
            </a:r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F3E831-7EB8-F6F8-1595-739FF630D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114" y="448272"/>
            <a:ext cx="5733853" cy="2684616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C5809F-F508-42C4-713C-78A1FC6A7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B760-BE41-44D6-8DD2-56E3EF8FA0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677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48861-192F-27FE-17FB-ADB5AA488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00038-A34E-8A84-282E-41360D00F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13547"/>
                </a:solidFill>
                <a:effectLst/>
                <a:latin typeface="Inter var experimental"/>
              </a:rPr>
              <a:t>Vue uses an HTML-based template syntax. </a:t>
            </a:r>
          </a:p>
          <a:p>
            <a:r>
              <a:rPr lang="en-US" dirty="0">
                <a:solidFill>
                  <a:srgbClr val="213547"/>
                </a:solidFill>
                <a:latin typeface="Inter var experimental"/>
              </a:rPr>
              <a:t>A</a:t>
            </a:r>
            <a:r>
              <a:rPr lang="en-US" b="0" i="0" dirty="0">
                <a:solidFill>
                  <a:srgbClr val="213547"/>
                </a:solidFill>
                <a:effectLst/>
                <a:latin typeface="Inter var experimental"/>
              </a:rPr>
              <a:t>llows to declaratively bind the rendered DOM to the underlying component instance's data. 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6ED4B-94CA-12AB-BB72-50909217A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B760-BE41-44D6-8DD2-56E3EF8FA079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6932FB-8154-6E29-1108-FEDBDD292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511" y="4001294"/>
            <a:ext cx="6170511" cy="21804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CEDD69-5720-C0B3-451E-CDA90F013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323" y="3353530"/>
            <a:ext cx="6761451" cy="46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47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3B2E7-1243-EF73-3509-2C1AEAEB0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F67AC-6C60-B614-B89C-1612ED8F6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Data binding is a technique used to bind data sources from the provider and consumer together and synchronize them at the time of retrieval.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Vue.js supports different types of data binding. 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Class list and inline style are attributes, we can use </a:t>
            </a:r>
            <a:r>
              <a:rPr lang="en-US" b="1" i="0" dirty="0">
                <a:solidFill>
                  <a:srgbClr val="333333"/>
                </a:solidFill>
                <a:effectLst/>
                <a:latin typeface="inter-bold"/>
              </a:rPr>
              <a:t>v-bind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 to handle them.  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Vue.js provides special enhancements when we use v-bind with class and style. 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D80390-E19C-2FDF-4B88-9AF335D9E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3B760-BE41-44D6-8DD2-56E3EF8FA0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428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2311</TotalTime>
  <Words>652</Words>
  <Application>Microsoft Office PowerPoint</Application>
  <PresentationFormat>Widescreen</PresentationFormat>
  <Paragraphs>146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Calibri</vt:lpstr>
      <vt:lpstr>Calibri Light</vt:lpstr>
      <vt:lpstr>Google Sans</vt:lpstr>
      <vt:lpstr>Inter var experimental</vt:lpstr>
      <vt:lpstr>inter-bold</vt:lpstr>
      <vt:lpstr>inter-regular</vt:lpstr>
      <vt:lpstr>times new roman</vt:lpstr>
      <vt:lpstr>Office Theme</vt:lpstr>
      <vt:lpstr>Vue JS</vt:lpstr>
      <vt:lpstr>Agenda</vt:lpstr>
      <vt:lpstr>Introduction</vt:lpstr>
      <vt:lpstr>History </vt:lpstr>
      <vt:lpstr>Vue.js Vs Angular</vt:lpstr>
      <vt:lpstr>Virtual DOM</vt:lpstr>
      <vt:lpstr>Component </vt:lpstr>
      <vt:lpstr>Template</vt:lpstr>
      <vt:lpstr>Data Binding</vt:lpstr>
      <vt:lpstr>Event Handling</vt:lpstr>
      <vt:lpstr>Component Lifecycle Hooks</vt:lpstr>
      <vt:lpstr>PowerPoint Presentation</vt:lpstr>
      <vt:lpstr>Watchers</vt:lpstr>
      <vt:lpstr>Set 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Vue JS</dc:title>
  <dc:creator>Naguru,Rehana</dc:creator>
  <cp:lastModifiedBy>Naguru,Rehana</cp:lastModifiedBy>
  <cp:revision>121</cp:revision>
  <dcterms:created xsi:type="dcterms:W3CDTF">2023-04-06T10:58:45Z</dcterms:created>
  <dcterms:modified xsi:type="dcterms:W3CDTF">2023-04-08T21:25:56Z</dcterms:modified>
</cp:coreProperties>
</file>